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26"/>
  </p:notesMasterIdLst>
  <p:handoutMasterIdLst>
    <p:handoutMasterId r:id="rId27"/>
  </p:handoutMasterIdLst>
  <p:sldIdLst>
    <p:sldId id="256" r:id="rId9"/>
    <p:sldId id="458" r:id="rId10"/>
    <p:sldId id="415" r:id="rId11"/>
    <p:sldId id="450" r:id="rId12"/>
    <p:sldId id="448" r:id="rId13"/>
    <p:sldId id="419" r:id="rId14"/>
    <p:sldId id="414" r:id="rId15"/>
    <p:sldId id="456" r:id="rId16"/>
    <p:sldId id="420" r:id="rId17"/>
    <p:sldId id="460" r:id="rId18"/>
    <p:sldId id="462" r:id="rId19"/>
    <p:sldId id="431" r:id="rId20"/>
    <p:sldId id="453" r:id="rId21"/>
    <p:sldId id="454" r:id="rId22"/>
    <p:sldId id="452" r:id="rId23"/>
    <p:sldId id="330" r:id="rId24"/>
    <p:sldId id="298" r:id="rId25"/>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3/20/2020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15</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720B19-136D-A24F-83EC-64D376AAEE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1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s://gcc01.safelinks.protection.outlook.com/?url=https%3A%2F%2Fwww.law.cornell.edu%2Ftopn%2Finternal_revenue_code_of_1954&amp;data=02%7C01%7Cmary.cook%40sba.gov%7Cae637d33db54469abda008d7caae2a78%7C3c89fd8a7f684667aa1541ebf2208961%7C1%7C0%7C637200721697223683&amp;sdata=dGVRG9CIJrfihKU2Ogi4Y6eiWmDfbBxZAJsolb04Lxs%3D&amp;reserved=0" TargetMode="Externa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8" Type="http://schemas.openxmlformats.org/officeDocument/2006/relationships/hyperlink" Target="mailto:counseling28@scorevolunteer.org" TargetMode="External"/><Relationship Id="rId3" Type="http://schemas.openxmlformats.org/officeDocument/2006/relationships/hyperlink" Target="https://business.wisconsin.edu/about/covid-19/" TargetMode="External"/><Relationship Id="rId7" Type="http://schemas.openxmlformats.org/officeDocument/2006/relationships/hyperlink" Target="mailto:Score.28@scorevolunteer.org" TargetMode="External"/><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hyperlink" Target="http://www.successfulbusiness.org/" TargetMode="External"/><Relationship Id="rId5" Type="http://schemas.openxmlformats.org/officeDocument/2006/relationships/hyperlink" Target="http://www.wwbic.com/" TargetMode="External"/><Relationship Id="rId10" Type="http://schemas.openxmlformats.org/officeDocument/2006/relationships/hyperlink" Target="mailto:ltaylor@wwbic.com" TargetMode="External"/><Relationship Id="rId4" Type="http://schemas.openxmlformats.org/officeDocument/2006/relationships/hyperlink" Target="mailto:info@wwbic.com" TargetMode="External"/><Relationship Id="rId9" Type="http://schemas.openxmlformats.org/officeDocument/2006/relationships/hyperlink" Target="mailto:madison.Score@scorevolunteer.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DE1EC74-DEB7-4F8C-B77F-5A2ADE79613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7" name="Footer Placeholder 2">
            <a:extLst>
              <a:ext uri="{FF2B5EF4-FFF2-40B4-BE49-F238E27FC236}">
                <a16:creationId xmlns:a16="http://schemas.microsoft.com/office/drawing/2014/main" id="{08BB73D0-05D0-480C-B706-8FED180A559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8" name="Title 1">
            <a:extLst>
              <a:ext uri="{FF2B5EF4-FFF2-40B4-BE49-F238E27FC236}">
                <a16:creationId xmlns:a16="http://schemas.microsoft.com/office/drawing/2014/main" id="{EE499B89-AD0E-4F24-97B7-0B9D4F997407}"/>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Private Non-Profit Organizations</a:t>
            </a:r>
          </a:p>
        </p:txBody>
      </p:sp>
      <p:sp>
        <p:nvSpPr>
          <p:cNvPr id="9" name="TextBox 8">
            <a:extLst>
              <a:ext uri="{FF2B5EF4-FFF2-40B4-BE49-F238E27FC236}">
                <a16:creationId xmlns:a16="http://schemas.microsoft.com/office/drawing/2014/main" id="{02F753D5-8DD3-4CA9-928D-0044F8EA6538}"/>
              </a:ext>
            </a:extLst>
          </p:cNvPr>
          <p:cNvSpPr txBox="1"/>
          <p:nvPr/>
        </p:nvSpPr>
        <p:spPr>
          <a:xfrm>
            <a:off x="357909" y="1143000"/>
            <a:ext cx="8534400" cy="4708981"/>
          </a:xfrm>
          <a:prstGeom prst="rect">
            <a:avLst/>
          </a:prstGeom>
          <a:noFill/>
        </p:spPr>
        <p:txBody>
          <a:bodyPr wrap="square" rtlCol="0">
            <a:spAutoFit/>
          </a:bodyPr>
          <a:lstStyle/>
          <a:p>
            <a:pPr algn="just"/>
            <a:r>
              <a:rPr lang="en-US" dirty="0">
                <a:solidFill>
                  <a:schemeClr val="tx1"/>
                </a:solidFill>
                <a:latin typeface="Source Sans Pro" panose="020B0503030403020204" pitchFamily="34" charset="0"/>
                <a:ea typeface="Source Sans Pro" panose="020B0503030403020204" pitchFamily="34" charset="0"/>
              </a:rPr>
              <a:t>Examples of Non-Profit Organizations:  Nursing homes, food kitchens, museums, educational facilities, senior citizen centers, daycare centers, playhouses, community centers, shelters, rescue organizations, associations, etc.</a:t>
            </a:r>
          </a:p>
          <a:p>
            <a:pPr algn="just"/>
            <a:endParaRPr lang="en-US" b="1" dirty="0">
              <a:solidFill>
                <a:schemeClr val="tx1"/>
              </a:solidFill>
              <a:latin typeface="Source Sans Pro" panose="020B0503030403020204" pitchFamily="34" charset="0"/>
              <a:ea typeface="Source Sans Pro" panose="020B0503030403020204" pitchFamily="34" charset="0"/>
            </a:endParaRPr>
          </a:p>
          <a:p>
            <a:pPr algn="just"/>
            <a:endParaRPr lang="en-US" b="1" dirty="0">
              <a:solidFill>
                <a:schemeClr val="tx1"/>
              </a:solidFill>
              <a:latin typeface="Source Sans Pro" panose="020B0503030403020204" pitchFamily="34" charset="0"/>
              <a:ea typeface="Source Sans Pro" panose="020B0503030403020204" pitchFamily="34" charset="0"/>
            </a:endParaRPr>
          </a:p>
          <a:p>
            <a:pPr algn="just"/>
            <a:r>
              <a:rPr lang="en-US" dirty="0">
                <a:solidFill>
                  <a:schemeClr val="tx1"/>
                </a:solidFill>
                <a:latin typeface="Source Sans Pro" panose="020B0503030403020204" pitchFamily="34" charset="0"/>
                <a:ea typeface="Source Sans Pro" panose="020B0503030403020204" pitchFamily="34" charset="0"/>
              </a:rPr>
              <a:t>An eligible private non-profit organization is a non-governmental agency or entity that currently has:</a:t>
            </a:r>
          </a:p>
          <a:p>
            <a:pPr algn="just"/>
            <a:r>
              <a:rPr lang="en-US" b="1" dirty="0">
                <a:solidFill>
                  <a:schemeClr val="tx1"/>
                </a:solidFill>
                <a:latin typeface="Source Sans Pro" panose="020B0503030403020204" pitchFamily="34" charset="0"/>
                <a:ea typeface="Source Sans Pro" panose="020B0503030403020204" pitchFamily="34" charset="0"/>
              </a:rPr>
              <a:t>(1)</a:t>
            </a:r>
            <a:r>
              <a:rPr lang="en-US" dirty="0">
                <a:solidFill>
                  <a:schemeClr val="tx1"/>
                </a:solidFill>
                <a:latin typeface="Source Sans Pro" panose="020B0503030403020204" pitchFamily="34" charset="0"/>
                <a:ea typeface="Source Sans Pro" panose="020B0503030403020204" pitchFamily="34" charset="0"/>
              </a:rPr>
              <a:t> An effective ruling letter from the U.S. Internal Revenue Service, granting tax exemption under sections 501(c), (d), or (e) of the </a:t>
            </a:r>
            <a:r>
              <a:rPr lang="en-US" u="sng" dirty="0">
                <a:solidFill>
                  <a:schemeClr val="tx1"/>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Internal Revenue Code of 1954</a:t>
            </a:r>
            <a:r>
              <a:rPr lang="en-US" dirty="0">
                <a:solidFill>
                  <a:schemeClr val="tx1"/>
                </a:solidFill>
                <a:latin typeface="Source Sans Pro" panose="020B0503030403020204" pitchFamily="34" charset="0"/>
                <a:ea typeface="Source Sans Pro" panose="020B0503030403020204" pitchFamily="34" charset="0"/>
              </a:rPr>
              <a:t>, or</a:t>
            </a:r>
          </a:p>
          <a:p>
            <a:pPr algn="just"/>
            <a:r>
              <a:rPr lang="en-US" b="1" dirty="0">
                <a:solidFill>
                  <a:schemeClr val="tx1"/>
                </a:solidFill>
                <a:latin typeface="Source Sans Pro" panose="020B0503030403020204" pitchFamily="34" charset="0"/>
                <a:ea typeface="Source Sans Pro" panose="020B0503030403020204" pitchFamily="34" charset="0"/>
              </a:rPr>
              <a:t>(2)</a:t>
            </a:r>
            <a:r>
              <a:rPr lang="en-US" dirty="0">
                <a:solidFill>
                  <a:schemeClr val="tx1"/>
                </a:solidFill>
                <a:latin typeface="Source Sans Pro" panose="020B0503030403020204" pitchFamily="34" charset="0"/>
                <a:ea typeface="Source Sans Pro" panose="020B0503030403020204" pitchFamily="34" charset="0"/>
              </a:rPr>
              <a:t> Satisfactory evidence from the State that the non-revenue producing organization or entity is a non-profit one organized or doing business under State law.</a:t>
            </a:r>
          </a:p>
          <a:p>
            <a:pPr algn="just"/>
            <a:endParaRPr lang="en-US" dirty="0"/>
          </a:p>
        </p:txBody>
      </p:sp>
    </p:spTree>
    <p:extLst>
      <p:ext uri="{BB962C8B-B14F-4D97-AF65-F5344CB8AC3E}">
        <p14:creationId xmlns:p14="http://schemas.microsoft.com/office/powerpoint/2010/main" val="113375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33400" y="876300"/>
            <a:ext cx="8216204" cy="56831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12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Charitable Organizations, businesses considered hobbies, government-owned concerns. </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Real estate developers-establishments primarily engaged in subdividing real property into lots and developing it for resale on their own account.</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12</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12</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15</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2" y="433527"/>
            <a:ext cx="7886700" cy="1160039"/>
          </a:xfrm>
        </p:spPr>
        <p:txBody>
          <a:bodyPr>
            <a:normAutofit/>
          </a:bodyPr>
          <a:lstStyle/>
          <a:p>
            <a:r>
              <a:rPr lang="en-US" sz="4000" dirty="0">
                <a:latin typeface="Source Sans Pro" panose="020B0503030403020204" pitchFamily="34" charset="0"/>
                <a:ea typeface="Source Sans Pro" panose="020B0503030403020204" pitchFamily="34" charset="0"/>
              </a:rPr>
              <a:t>SBA Disaster Loan Assistance</a:t>
            </a:r>
          </a:p>
        </p:txBody>
      </p:sp>
      <p:graphicFrame>
        <p:nvGraphicFramePr>
          <p:cNvPr id="5" name="Table 4"/>
          <p:cNvGraphicFramePr>
            <a:graphicFrameLocks noGrp="1"/>
          </p:cNvGraphicFramePr>
          <p:nvPr/>
        </p:nvGraphicFramePr>
        <p:xfrm>
          <a:off x="702425" y="1158433"/>
          <a:ext cx="7739149" cy="4235956"/>
        </p:xfrm>
        <a:graphic>
          <a:graphicData uri="http://schemas.openxmlformats.org/drawingml/2006/table">
            <a:tbl>
              <a:tblPr firstRow="1" bandRow="1">
                <a:tableStyleId>{5C22544A-7EE6-4342-B048-85BDC9FD1C3A}</a:tableStyleId>
              </a:tblPr>
              <a:tblGrid>
                <a:gridCol w="1422736">
                  <a:extLst>
                    <a:ext uri="{9D8B030D-6E8A-4147-A177-3AD203B41FA5}">
                      <a16:colId xmlns:a16="http://schemas.microsoft.com/office/drawing/2014/main" val="20000"/>
                    </a:ext>
                  </a:extLst>
                </a:gridCol>
                <a:gridCol w="1678517">
                  <a:extLst>
                    <a:ext uri="{9D8B030D-6E8A-4147-A177-3AD203B41FA5}">
                      <a16:colId xmlns:a16="http://schemas.microsoft.com/office/drawing/2014/main" val="20001"/>
                    </a:ext>
                  </a:extLst>
                </a:gridCol>
                <a:gridCol w="1381125">
                  <a:extLst>
                    <a:ext uri="{9D8B030D-6E8A-4147-A177-3AD203B41FA5}">
                      <a16:colId xmlns:a16="http://schemas.microsoft.com/office/drawing/2014/main" val="20003"/>
                    </a:ext>
                  </a:extLst>
                </a:gridCol>
                <a:gridCol w="3256771">
                  <a:extLst>
                    <a:ext uri="{9D8B030D-6E8A-4147-A177-3AD203B41FA5}">
                      <a16:colId xmlns:a16="http://schemas.microsoft.com/office/drawing/2014/main" val="20004"/>
                    </a:ext>
                  </a:extLst>
                </a:gridCol>
              </a:tblGrid>
              <a:tr h="319499">
                <a:tc>
                  <a:txBody>
                    <a:bodyPr/>
                    <a:lstStyle/>
                    <a:p>
                      <a:r>
                        <a:rPr lang="en-US" sz="1400" dirty="0">
                          <a:latin typeface="Source Sans Pro" panose="020B0503030403020204" pitchFamily="34" charset="0"/>
                        </a:rPr>
                        <a:t>ORGANIZATION</a:t>
                      </a:r>
                    </a:p>
                  </a:txBody>
                  <a:tcPr/>
                </a:tc>
                <a:tc>
                  <a:txBody>
                    <a:bodyPr/>
                    <a:lstStyle/>
                    <a:p>
                      <a:r>
                        <a:rPr lang="en-US" sz="1400" dirty="0">
                          <a:latin typeface="Source Sans Pro" panose="020B0503030403020204" pitchFamily="34" charset="0"/>
                        </a:rPr>
                        <a:t>LOCATIONS</a:t>
                      </a:r>
                    </a:p>
                  </a:txBody>
                  <a:tcPr/>
                </a:tc>
                <a:tc>
                  <a:txBody>
                    <a:bodyPr/>
                    <a:lstStyle/>
                    <a:p>
                      <a:r>
                        <a:rPr lang="en-US" sz="1400" dirty="0">
                          <a:latin typeface="Source Sans Pro" panose="020B0503030403020204" pitchFamily="34" charset="0"/>
                        </a:rPr>
                        <a:t>PHONE</a:t>
                      </a:r>
                    </a:p>
                  </a:txBody>
                  <a:tcPr/>
                </a:tc>
                <a:tc>
                  <a:txBody>
                    <a:bodyPr/>
                    <a:lstStyle/>
                    <a:p>
                      <a:r>
                        <a:rPr lang="en-US" sz="1400">
                          <a:latin typeface="Source Sans Pro" panose="020B0503030403020204" pitchFamily="34" charset="0"/>
                        </a:rPr>
                        <a:t>EMAIL/WEBSITE</a:t>
                      </a:r>
                      <a:endParaRPr lang="en-US" sz="1400" dirty="0">
                        <a:latin typeface="Source Sans Pro" panose="020B0503030403020204" pitchFamily="34" charset="0"/>
                      </a:endParaRPr>
                    </a:p>
                  </a:txBody>
                  <a:tcPr/>
                </a:tc>
                <a:extLst>
                  <a:ext uri="{0D108BD9-81ED-4DB2-BD59-A6C34878D82A}">
                    <a16:rowId xmlns:a16="http://schemas.microsoft.com/office/drawing/2014/main" val="10000"/>
                  </a:ext>
                </a:extLst>
              </a:tr>
              <a:tr h="341372">
                <a:tc>
                  <a:txBody>
                    <a:bodyPr/>
                    <a:lstStyle/>
                    <a:p>
                      <a:r>
                        <a:rPr lang="en-US" sz="1100" dirty="0">
                          <a:latin typeface="Source Sans Pro" panose="020B0503030403020204" pitchFamily="34" charset="0"/>
                          <a:ea typeface="Source Sans Pro" panose="020B0503030403020204" pitchFamily="34" charset="0"/>
                        </a:rPr>
                        <a:t>SBA</a:t>
                      </a:r>
                    </a:p>
                  </a:txBody>
                  <a:tcPr/>
                </a:tc>
                <a:tc>
                  <a:txBody>
                    <a:bodyPr/>
                    <a:lstStyle/>
                    <a:p>
                      <a:r>
                        <a:rPr lang="en-US" sz="1100" dirty="0">
                          <a:latin typeface="Source Sans Pro" panose="020B0503030403020204" pitchFamily="34" charset="0"/>
                          <a:ea typeface="Source Sans Pro" panose="020B0503030403020204" pitchFamily="34" charset="0"/>
                        </a:rPr>
                        <a:t>Milwaukee</a:t>
                      </a:r>
                    </a:p>
                    <a:p>
                      <a:r>
                        <a:rPr lang="en-US" sz="1100" dirty="0">
                          <a:latin typeface="Source Sans Pro" panose="020B0503030403020204" pitchFamily="34" charset="0"/>
                          <a:ea typeface="Source Sans Pro" panose="020B0503030403020204" pitchFamily="34" charset="0"/>
                        </a:rPr>
                        <a:t>Madison</a:t>
                      </a:r>
                    </a:p>
                  </a:txBody>
                  <a:tcPr/>
                </a:tc>
                <a:tc>
                  <a:txBody>
                    <a:bodyPr/>
                    <a:lstStyle/>
                    <a:p>
                      <a:r>
                        <a:rPr lang="en-US" sz="1100" dirty="0">
                          <a:latin typeface="Source Sans Pro" panose="020B0503030403020204" pitchFamily="34" charset="0"/>
                          <a:ea typeface="Source Sans Pro" panose="020B0503030403020204" pitchFamily="34" charset="0"/>
                        </a:rPr>
                        <a:t>414-297-3941</a:t>
                      </a:r>
                    </a:p>
                    <a:p>
                      <a:r>
                        <a:rPr lang="en-US" sz="1100" dirty="0">
                          <a:latin typeface="Source Sans Pro" panose="020B0503030403020204" pitchFamily="34" charset="0"/>
                          <a:ea typeface="Source Sans Pro" panose="020B0503030403020204" pitchFamily="34" charset="0"/>
                        </a:rPr>
                        <a:t>608-441-5263</a:t>
                      </a:r>
                    </a:p>
                  </a:txBody>
                  <a:tcPr/>
                </a:tc>
                <a:tc>
                  <a:txBody>
                    <a:bodyPr/>
                    <a:lstStyle/>
                    <a:p>
                      <a:r>
                        <a:rPr lang="en-US" sz="1100" dirty="0">
                          <a:latin typeface="Source Sans Pro" panose="020B0503030403020204" pitchFamily="34" charset="0"/>
                          <a:ea typeface="Source Sans Pro" panose="020B0503030403020204" pitchFamily="34" charset="0"/>
                        </a:rPr>
                        <a:t>Wisconsin@sba.gov</a:t>
                      </a:r>
                    </a:p>
                  </a:txBody>
                  <a:tcPr/>
                </a:tc>
                <a:extLst>
                  <a:ext uri="{0D108BD9-81ED-4DB2-BD59-A6C34878D82A}">
                    <a16:rowId xmlns:a16="http://schemas.microsoft.com/office/drawing/2014/main" val="10001"/>
                  </a:ext>
                </a:extLst>
              </a:tr>
              <a:tr h="400073">
                <a:tc>
                  <a:txBody>
                    <a:bodyPr/>
                    <a:lstStyle/>
                    <a:p>
                      <a:r>
                        <a:rPr lang="en-US" sz="1100" dirty="0">
                          <a:latin typeface="Source Sans Pro" panose="020B0503030403020204" pitchFamily="34" charset="0"/>
                          <a:ea typeface="Source Sans Pro" panose="020B0503030403020204" pitchFamily="34" charset="0"/>
                        </a:rPr>
                        <a:t>SBDC Network</a:t>
                      </a:r>
                    </a:p>
                  </a:txBody>
                  <a:tcPr/>
                </a:tc>
                <a:tc>
                  <a:txBody>
                    <a:bodyPr/>
                    <a:lstStyle/>
                    <a:p>
                      <a:r>
                        <a:rPr lang="en-US" sz="1100" dirty="0">
                          <a:latin typeface="Source Sans Pro" panose="020B0503030403020204" pitchFamily="34" charset="0"/>
                          <a:ea typeface="Source Sans Pro" panose="020B0503030403020204" pitchFamily="34" charset="0"/>
                        </a:rPr>
                        <a:t>13 offices statewide</a:t>
                      </a:r>
                    </a:p>
                  </a:txBody>
                  <a:tcPr/>
                </a:tc>
                <a:tc>
                  <a:txBody>
                    <a:bodyPr/>
                    <a:lstStyle/>
                    <a:p>
                      <a:r>
                        <a:rPr lang="en-US" sz="1100" dirty="0" err="1">
                          <a:latin typeface="Source Sans Pro" panose="020B0503030403020204" pitchFamily="34" charset="0"/>
                          <a:ea typeface="Source Sans Pro" panose="020B0503030403020204" pitchFamily="34" charset="0"/>
                        </a:rPr>
                        <a:t>Answerline</a:t>
                      </a:r>
                      <a:endParaRPr lang="en-US" sz="1100" dirty="0">
                        <a:latin typeface="Source Sans Pro" panose="020B0503030403020204" pitchFamily="34" charset="0"/>
                        <a:ea typeface="Source Sans Pro" panose="020B0503030403020204" pitchFamily="34" charset="0"/>
                      </a:endParaRPr>
                    </a:p>
                    <a:p>
                      <a:r>
                        <a:rPr lang="en-US" sz="1100" b="0" i="0" kern="1200" dirty="0">
                          <a:solidFill>
                            <a:schemeClr val="dk1"/>
                          </a:solidFill>
                          <a:effectLst/>
                          <a:latin typeface="Source Sans Pro" panose="020B0503030403020204" pitchFamily="34" charset="0"/>
                          <a:ea typeface="Source Sans Pro" panose="020B0503030403020204" pitchFamily="34" charset="0"/>
                          <a:cs typeface="+mn-cs"/>
                        </a:rPr>
                        <a:t>800-940-7232</a:t>
                      </a:r>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dirty="0">
                          <a:latin typeface="Source Sans Pro" panose="020B0503030403020204" pitchFamily="34" charset="0"/>
                          <a:ea typeface="Source Sans Pro" panose="020B0503030403020204" pitchFamily="34" charset="0"/>
                        </a:rPr>
                        <a:t>Find local contacts at </a:t>
                      </a:r>
                    </a:p>
                    <a:p>
                      <a:r>
                        <a:rPr lang="en-US" sz="1100" u="sng" kern="1200" dirty="0">
                          <a:solidFill>
                            <a:schemeClr val="dk1"/>
                          </a:solidFill>
                          <a:effectLst/>
                          <a:latin typeface="Source Sans Pro" panose="020B0503030403020204" pitchFamily="34" charset="0"/>
                          <a:ea typeface="Source Sans Pro" panose="020B0503030403020204" pitchFamily="34" charset="0"/>
                          <a:cs typeface="+mn-cs"/>
                          <a:hlinkClick r:id="rId3"/>
                        </a:rPr>
                        <a:t>https://business.wisconsin.edu/about/covid-19/</a:t>
                      </a:r>
                      <a:endParaRPr lang="en-US" sz="11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0002"/>
                  </a:ext>
                </a:extLst>
              </a:tr>
              <a:tr h="604877">
                <a:tc>
                  <a:txBody>
                    <a:bodyPr/>
                    <a:lstStyle/>
                    <a:p>
                      <a:r>
                        <a:rPr lang="en-US" sz="1100" dirty="0">
                          <a:latin typeface="Source Sans Pro" panose="020B0503030403020204" pitchFamily="34" charset="0"/>
                          <a:ea typeface="Source Sans Pro" panose="020B0503030403020204" pitchFamily="34" charset="0"/>
                        </a:rPr>
                        <a:t>WI Women’s Business Initiative Corp.</a:t>
                      </a:r>
                    </a:p>
                  </a:txBody>
                  <a:tcPr/>
                </a:tc>
                <a:tc>
                  <a:txBody>
                    <a:bodyPr/>
                    <a:lstStyle/>
                    <a:p>
                      <a:r>
                        <a:rPr lang="en-US" sz="1100" dirty="0">
                          <a:latin typeface="Source Sans Pro" panose="020B0503030403020204" pitchFamily="34" charset="0"/>
                          <a:ea typeface="Source Sans Pro" panose="020B0503030403020204" pitchFamily="34" charset="0"/>
                        </a:rPr>
                        <a:t>Milwaukee, Madison, Racine, Kenosha, Appleton, Green Bay, La Crosse</a:t>
                      </a:r>
                    </a:p>
                  </a:txBody>
                  <a:tcPr/>
                </a:tc>
                <a:tc>
                  <a:txBody>
                    <a:bodyPr/>
                    <a:lstStyle/>
                    <a:p>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u="sng" dirty="0">
                          <a:solidFill>
                            <a:srgbClr val="0563C1"/>
                          </a:solidFill>
                          <a:effectLst/>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info@wwbic.com</a:t>
                      </a:r>
                      <a:endParaRPr lang="en-US" sz="1100" u="sng" dirty="0">
                        <a:solidFill>
                          <a:srgbClr val="0563C1"/>
                        </a:solidFill>
                        <a:effectLst/>
                        <a:latin typeface="Source Sans Pro" panose="020B0503030403020204" pitchFamily="34" charset="0"/>
                        <a:ea typeface="Source Sans Pro" panose="020B0503030403020204" pitchFamily="34" charset="0"/>
                      </a:endParaRPr>
                    </a:p>
                    <a:p>
                      <a:r>
                        <a:rPr lang="en-US" sz="1100" dirty="0">
                          <a:latin typeface="Source Sans Pro" panose="020B0503030403020204" pitchFamily="34" charset="0"/>
                          <a:ea typeface="Source Sans Pro" panose="020B0503030403020204" pitchFamily="34" charset="0"/>
                          <a:hlinkClick r:id="rId5"/>
                        </a:rPr>
                        <a:t>www.wwbic.com</a:t>
                      </a:r>
                      <a:endParaRPr lang="en-US" sz="1100" dirty="0">
                        <a:latin typeface="Source Sans Pro" panose="020B0503030403020204" pitchFamily="34" charset="0"/>
                        <a:ea typeface="Source Sans Pro" panose="020B0503030403020204" pitchFamily="34" charset="0"/>
                      </a:endParaRPr>
                    </a:p>
                    <a:p>
                      <a:endParaRPr lang="en-US" sz="11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0003"/>
                  </a:ext>
                </a:extLst>
              </a:tr>
              <a:tr h="402809">
                <a:tc>
                  <a:txBody>
                    <a:bodyPr/>
                    <a:lstStyle/>
                    <a:p>
                      <a:r>
                        <a:rPr lang="en-US" sz="1100" dirty="0">
                          <a:latin typeface="Source Sans Pro" panose="020B0503030403020204" pitchFamily="34" charset="0"/>
                          <a:ea typeface="Source Sans Pro" panose="020B0503030403020204" pitchFamily="34" charset="0"/>
                        </a:rPr>
                        <a:t>Western WI Women’s Business Center</a:t>
                      </a:r>
                    </a:p>
                  </a:txBody>
                  <a:tcPr/>
                </a:tc>
                <a:tc>
                  <a:txBody>
                    <a:bodyPr/>
                    <a:lstStyle/>
                    <a:p>
                      <a:r>
                        <a:rPr lang="en-US" sz="1100" dirty="0">
                          <a:latin typeface="Source Sans Pro" panose="020B0503030403020204" pitchFamily="34" charset="0"/>
                          <a:ea typeface="Source Sans Pro" panose="020B0503030403020204" pitchFamily="34" charset="0"/>
                        </a:rPr>
                        <a:t>Independence, </a:t>
                      </a:r>
                      <a:r>
                        <a:rPr lang="en-US" sz="1100" dirty="0" err="1">
                          <a:latin typeface="Source Sans Pro" panose="020B0503030403020204" pitchFamily="34" charset="0"/>
                          <a:ea typeface="Source Sans Pro" panose="020B0503030403020204" pitchFamily="34" charset="0"/>
                        </a:rPr>
                        <a:t>Eau</a:t>
                      </a:r>
                      <a:r>
                        <a:rPr lang="en-US" sz="1100" dirty="0">
                          <a:latin typeface="Source Sans Pro" panose="020B0503030403020204" pitchFamily="34" charset="0"/>
                          <a:ea typeface="Source Sans Pro" panose="020B0503030403020204" pitchFamily="34" charset="0"/>
                        </a:rPr>
                        <a:t> Claire</a:t>
                      </a:r>
                    </a:p>
                  </a:txBody>
                  <a:tcPr/>
                </a:tc>
                <a:tc>
                  <a:txBody>
                    <a:bodyPr/>
                    <a:lstStyle/>
                    <a:p>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dirty="0">
                          <a:latin typeface="Source Sans Pro" panose="020B0503030403020204" pitchFamily="34" charset="0"/>
                          <a:ea typeface="Source Sans Pro" panose="020B0503030403020204" pitchFamily="34" charset="0"/>
                          <a:hlinkClick r:id="rId6"/>
                        </a:rPr>
                        <a:t>www.successfulbusiness.org</a:t>
                      </a:r>
                      <a:endParaRPr lang="en-US" sz="1100" dirty="0">
                        <a:latin typeface="Source Sans Pro" panose="020B0503030403020204" pitchFamily="34" charset="0"/>
                        <a:ea typeface="Source Sans Pro" panose="020B0503030403020204" pitchFamily="34" charset="0"/>
                      </a:endParaRPr>
                    </a:p>
                    <a:p>
                      <a:endParaRPr lang="en-US" sz="11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4030254369"/>
                  </a:ext>
                </a:extLst>
              </a:tr>
              <a:tr h="1159510">
                <a:tc>
                  <a:txBody>
                    <a:bodyPr/>
                    <a:lstStyle/>
                    <a:p>
                      <a:r>
                        <a:rPr lang="en-US" sz="1100" dirty="0">
                          <a:latin typeface="Source Sans Pro" panose="020B0503030403020204" pitchFamily="34" charset="0"/>
                          <a:ea typeface="Source Sans Pro" panose="020B0503030403020204" pitchFamily="34" charset="0"/>
                        </a:rPr>
                        <a:t>SCORE</a:t>
                      </a:r>
                    </a:p>
                    <a:p>
                      <a:r>
                        <a:rPr lang="en-US" sz="1100" dirty="0">
                          <a:latin typeface="Source Sans Pro" panose="020B0503030403020204" pitchFamily="34" charset="0"/>
                          <a:ea typeface="Source Sans Pro" panose="020B0503030403020204" pitchFamily="34" charset="0"/>
                        </a:rPr>
                        <a:t> </a:t>
                      </a:r>
                    </a:p>
                  </a:txBody>
                  <a:tcPr/>
                </a:tc>
                <a:tc>
                  <a:txBody>
                    <a:bodyPr/>
                    <a:lstStyle/>
                    <a:p>
                      <a:r>
                        <a:rPr lang="en-US" sz="1100" dirty="0">
                          <a:latin typeface="Source Sans Pro" panose="020B0503030403020204" pitchFamily="34" charset="0"/>
                          <a:ea typeface="Source Sans Pro" panose="020B0503030403020204" pitchFamily="34" charset="0"/>
                        </a:rPr>
                        <a:t>Milwaukee</a:t>
                      </a:r>
                    </a:p>
                    <a:p>
                      <a:endParaRPr lang="en-US" sz="1100" dirty="0">
                        <a:latin typeface="Source Sans Pro" panose="020B0503030403020204" pitchFamily="34" charset="0"/>
                        <a:ea typeface="Source Sans Pro" panose="020B0503030403020204" pitchFamily="34" charset="0"/>
                      </a:endParaRPr>
                    </a:p>
                    <a:p>
                      <a:r>
                        <a:rPr lang="en-US" sz="1100" dirty="0">
                          <a:latin typeface="Source Sans Pro" panose="020B0503030403020204" pitchFamily="34" charset="0"/>
                          <a:ea typeface="Source Sans Pro" panose="020B0503030403020204" pitchFamily="34" charset="0"/>
                        </a:rPr>
                        <a:t>Madison</a:t>
                      </a:r>
                    </a:p>
                    <a:p>
                      <a:endParaRPr lang="en-US" sz="1100" dirty="0">
                        <a:latin typeface="Source Sans Pro" panose="020B0503030403020204" pitchFamily="34" charset="0"/>
                        <a:ea typeface="Source Sans Pro" panose="020B0503030403020204" pitchFamily="34" charset="0"/>
                      </a:endParaRPr>
                    </a:p>
                    <a:p>
                      <a:r>
                        <a:rPr lang="en-US" sz="1100" dirty="0">
                          <a:latin typeface="Source Sans Pro" panose="020B0503030403020204" pitchFamily="34" charset="0"/>
                          <a:ea typeface="Source Sans Pro" panose="020B0503030403020204" pitchFamily="34" charset="0"/>
                        </a:rPr>
                        <a:t>Marshfield</a:t>
                      </a:r>
                    </a:p>
                    <a:p>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dirty="0">
                          <a:latin typeface="Source Sans Pro" panose="020B0503030403020204" pitchFamily="34" charset="0"/>
                          <a:ea typeface="Source Sans Pro" panose="020B0503030403020204" pitchFamily="34" charset="0"/>
                        </a:rPr>
                        <a:t>414-297-3942</a:t>
                      </a:r>
                    </a:p>
                    <a:p>
                      <a:endParaRPr lang="en-US" sz="1100" dirty="0">
                        <a:latin typeface="Source Sans Pro" panose="020B0503030403020204" pitchFamily="34" charset="0"/>
                        <a:ea typeface="Source Sans Pro" panose="020B0503030403020204" pitchFamily="34" charset="0"/>
                      </a:endParaRPr>
                    </a:p>
                    <a:p>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dirty="0">
                          <a:latin typeface="Source Sans Pro" panose="020B0503030403020204" pitchFamily="34" charset="0"/>
                          <a:ea typeface="Source Sans Pro" panose="020B0503030403020204" pitchFamily="34" charset="0"/>
                          <a:hlinkClick r:id="rId7"/>
                        </a:rPr>
                        <a:t>Score.28@scorevolunteer.org</a:t>
                      </a:r>
                      <a:endParaRPr lang="en-US" sz="1100" dirty="0">
                        <a:latin typeface="Source Sans Pro" panose="020B0503030403020204" pitchFamily="34" charset="0"/>
                        <a:ea typeface="Source Sans Pro" panose="020B0503030403020204" pitchFamily="34" charset="0"/>
                      </a:endParaRPr>
                    </a:p>
                    <a:p>
                      <a:r>
                        <a:rPr lang="en-US" sz="1100" dirty="0">
                          <a:latin typeface="Source Sans Pro" panose="020B0503030403020204" pitchFamily="34" charset="0"/>
                          <a:ea typeface="Source Sans Pro" panose="020B0503030403020204" pitchFamily="34" charset="0"/>
                          <a:hlinkClick r:id="rId8"/>
                        </a:rPr>
                        <a:t>Counseling.28@scorevolunteer.org</a:t>
                      </a:r>
                      <a:endParaRPr lang="en-US" sz="1100" dirty="0">
                        <a:latin typeface="Source Sans Pro" panose="020B0503030403020204" pitchFamily="34" charset="0"/>
                        <a:ea typeface="Source Sans Pro" panose="020B0503030403020204" pitchFamily="34" charset="0"/>
                      </a:endParaRPr>
                    </a:p>
                    <a:p>
                      <a:r>
                        <a:rPr lang="en-US" sz="1100" kern="1200" dirty="0">
                          <a:solidFill>
                            <a:schemeClr val="dk1"/>
                          </a:solidFill>
                          <a:effectLst/>
                          <a:latin typeface="Source Sans Pro" panose="020B0503030403020204" pitchFamily="34" charset="0"/>
                          <a:ea typeface="Source Sans Pro" panose="020B0503030403020204" pitchFamily="34" charset="0"/>
                          <a:cs typeface="+mn-cs"/>
                        </a:rPr>
                        <a:t> </a:t>
                      </a:r>
                      <a:r>
                        <a:rPr lang="en-US" sz="1100" u="sng" kern="1200" dirty="0">
                          <a:solidFill>
                            <a:schemeClr val="dk1"/>
                          </a:solidFill>
                          <a:effectLst/>
                          <a:latin typeface="Source Sans Pro" panose="020B0503030403020204" pitchFamily="34" charset="0"/>
                          <a:ea typeface="Source Sans Pro" panose="020B0503030403020204" pitchFamily="34" charset="0"/>
                          <a:cs typeface="+mn-cs"/>
                          <a:hlinkClick r:id="rId9"/>
                        </a:rPr>
                        <a:t>madison.Score@scorevolunteer.org</a:t>
                      </a:r>
                      <a:endParaRPr lang="en-US" sz="1100" u="sng" kern="1200" dirty="0">
                        <a:solidFill>
                          <a:schemeClr val="dk1"/>
                        </a:solidFill>
                        <a:effectLst/>
                        <a:latin typeface="Source Sans Pro" panose="020B0503030403020204" pitchFamily="34" charset="0"/>
                        <a:ea typeface="Source Sans Pro" panose="020B0503030403020204" pitchFamily="34" charset="0"/>
                        <a:cs typeface="+mn-cs"/>
                      </a:endParaRPr>
                    </a:p>
                    <a:p>
                      <a:endParaRPr lang="en-US" sz="1100" u="sng" kern="1200" dirty="0">
                        <a:solidFill>
                          <a:schemeClr val="dk1"/>
                        </a:solidFill>
                        <a:effectLst/>
                        <a:latin typeface="Source Sans Pro" panose="020B0503030403020204" pitchFamily="34" charset="0"/>
                        <a:ea typeface="Source Sans Pro" panose="020B0503030403020204" pitchFamily="34" charset="0"/>
                        <a:cs typeface="+mn-cs"/>
                      </a:endParaRPr>
                    </a:p>
                    <a:p>
                      <a:r>
                        <a:rPr lang="en-US" sz="1100" u="sng" kern="1200" dirty="0">
                          <a:solidFill>
                            <a:schemeClr val="bg2"/>
                          </a:solidFill>
                          <a:effectLst/>
                          <a:latin typeface="Source Sans Pro" panose="020B0503030403020204" pitchFamily="34" charset="0"/>
                          <a:ea typeface="Source Sans Pro" panose="020B0503030403020204" pitchFamily="34" charset="0"/>
                          <a:cs typeface="+mn-cs"/>
                        </a:rPr>
                        <a:t>ch.admin0535@scorevolunteer.org</a:t>
                      </a:r>
                    </a:p>
                    <a:p>
                      <a:endParaRPr lang="en-US" sz="1100" u="sng" kern="1200" dirty="0">
                        <a:solidFill>
                          <a:schemeClr val="dk1"/>
                        </a:solidFill>
                        <a:effectLst/>
                        <a:latin typeface="Source Sans Pro" panose="020B0503030403020204" pitchFamily="34" charset="0"/>
                        <a:ea typeface="Source Sans Pro" panose="020B0503030403020204" pitchFamily="34" charset="0"/>
                        <a:cs typeface="+mn-cs"/>
                      </a:endParaRPr>
                    </a:p>
                    <a:p>
                      <a:endParaRPr lang="en-US" sz="11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128612476"/>
                  </a:ext>
                </a:extLst>
              </a:tr>
              <a:tr h="609377">
                <a:tc>
                  <a:txBody>
                    <a:bodyPr/>
                    <a:lstStyle/>
                    <a:p>
                      <a:r>
                        <a:rPr lang="en-US" sz="1100" dirty="0">
                          <a:latin typeface="Source Sans Pro" panose="020B0503030403020204" pitchFamily="34" charset="0"/>
                          <a:ea typeface="Source Sans Pro" panose="020B0503030403020204" pitchFamily="34" charset="0"/>
                        </a:rPr>
                        <a:t>Veterans Business Outreach Center</a:t>
                      </a:r>
                    </a:p>
                  </a:txBody>
                  <a:tcPr/>
                </a:tc>
                <a:tc>
                  <a:txBody>
                    <a:bodyPr/>
                    <a:lstStyle/>
                    <a:p>
                      <a:r>
                        <a:rPr lang="en-US" sz="1100" dirty="0">
                          <a:latin typeface="Source Sans Pro" panose="020B0503030403020204" pitchFamily="34" charset="0"/>
                          <a:ea typeface="Source Sans Pro" panose="020B0503030403020204" pitchFamily="34" charset="0"/>
                        </a:rPr>
                        <a:t>Statewide</a:t>
                      </a:r>
                    </a:p>
                  </a:txBody>
                  <a:tcPr/>
                </a:tc>
                <a:tc>
                  <a:txBody>
                    <a:bodyPr/>
                    <a:lstStyle/>
                    <a:p>
                      <a:r>
                        <a:rPr lang="en-US" sz="1100" kern="1200" dirty="0">
                          <a:solidFill>
                            <a:schemeClr val="dk1"/>
                          </a:solidFill>
                          <a:effectLst/>
                          <a:latin typeface="Source Sans Pro" panose="020B0503030403020204" pitchFamily="34" charset="0"/>
                          <a:ea typeface="Source Sans Pro" panose="020B0503030403020204" pitchFamily="34" charset="0"/>
                          <a:cs typeface="+mn-cs"/>
                        </a:rPr>
                        <a:t>608-204-8909</a:t>
                      </a:r>
                      <a:endParaRPr lang="en-US" sz="1100" dirty="0">
                        <a:latin typeface="Source Sans Pro" panose="020B0503030403020204" pitchFamily="34" charset="0"/>
                        <a:ea typeface="Source Sans Pro" panose="020B0503030403020204" pitchFamily="34" charset="0"/>
                      </a:endParaRPr>
                    </a:p>
                  </a:txBody>
                  <a:tcPr/>
                </a:tc>
                <a:tc>
                  <a:txBody>
                    <a:bodyPr/>
                    <a:lstStyle/>
                    <a:p>
                      <a:r>
                        <a:rPr lang="en-US" sz="1100" u="sng" kern="1200" dirty="0">
                          <a:solidFill>
                            <a:schemeClr val="dk1"/>
                          </a:solidFill>
                          <a:effectLst/>
                          <a:latin typeface="Source Sans Pro" panose="020B0503030403020204" pitchFamily="34" charset="0"/>
                          <a:ea typeface="Source Sans Pro" panose="020B0503030403020204" pitchFamily="34" charset="0"/>
                          <a:cs typeface="+mn-cs"/>
                          <a:hlinkClick r:id="rId10"/>
                        </a:rPr>
                        <a:t>ltaylor@wwbic.com</a:t>
                      </a:r>
                      <a:r>
                        <a:rPr lang="en-US" sz="1100" kern="1200" dirty="0">
                          <a:solidFill>
                            <a:schemeClr val="dk1"/>
                          </a:solidFill>
                          <a:effectLst/>
                          <a:latin typeface="Source Sans Pro" panose="020B0503030403020204" pitchFamily="34" charset="0"/>
                          <a:ea typeface="Source Sans Pro" panose="020B0503030403020204" pitchFamily="34" charset="0"/>
                          <a:cs typeface="+mn-cs"/>
                        </a:rPr>
                        <a:t> </a:t>
                      </a:r>
                      <a:endParaRPr lang="en-US" sz="11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41951232"/>
                  </a:ext>
                </a:extLst>
              </a:tr>
            </a:tbl>
          </a:graphicData>
        </a:graphic>
      </p:graphicFrame>
      <p:sp>
        <p:nvSpPr>
          <p:cNvPr id="3" name="TextBox 2">
            <a:extLst>
              <a:ext uri="{FF2B5EF4-FFF2-40B4-BE49-F238E27FC236}">
                <a16:creationId xmlns:a16="http://schemas.microsoft.com/office/drawing/2014/main" id="{1220603D-F4B4-43DD-A6AB-7F422F5D2941}"/>
              </a:ext>
            </a:extLst>
          </p:cNvPr>
          <p:cNvSpPr txBox="1"/>
          <p:nvPr/>
        </p:nvSpPr>
        <p:spPr>
          <a:xfrm>
            <a:off x="1055716" y="6080079"/>
            <a:ext cx="7385858"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All locations are working remotely.   Contact by phone or email.</a:t>
            </a:r>
          </a:p>
        </p:txBody>
      </p:sp>
    </p:spTree>
    <p:extLst>
      <p:ext uri="{BB962C8B-B14F-4D97-AF65-F5344CB8AC3E}">
        <p14:creationId xmlns:p14="http://schemas.microsoft.com/office/powerpoint/2010/main" val="202410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17</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to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manufacturers,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228600" y="1410831"/>
            <a:ext cx="8315036"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 or </a:t>
            </a:r>
            <a:br>
              <a:rPr lang="en-US" kern="0" dirty="0">
                <a:solidFill>
                  <a:srgbClr val="000000"/>
                </a:solidFill>
                <a:latin typeface="Source Sans Pro" panose="020B0503030403020204" pitchFamily="34" charset="0"/>
                <a:ea typeface="Source Sans Pro" panose="020B0503030403020204" pitchFamily="34" charset="0"/>
              </a:rPr>
            </a:br>
            <a:r>
              <a:rPr lang="en-US" kern="0" dirty="0">
                <a:solidFill>
                  <a:srgbClr val="000000"/>
                </a:solidFill>
                <a:latin typeface="Source Sans Pro" panose="020B0503030403020204" pitchFamily="34" charset="0"/>
                <a:ea typeface="Source Sans Pro" panose="020B0503030403020204" pitchFamily="34" charset="0"/>
              </a:rPr>
              <a:t>SBA Form 5C for sole proprietorships.)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2" name="Picture 1">
            <a:extLst>
              <a:ext uri="{FF2B5EF4-FFF2-40B4-BE49-F238E27FC236}">
                <a16:creationId xmlns:a16="http://schemas.microsoft.com/office/drawing/2014/main" id="{7C03D668-2F30-495A-94E6-3465497A9ED1}"/>
              </a:ext>
            </a:extLst>
          </p:cNvPr>
          <p:cNvPicPr>
            <a:picLocks noChangeAspect="1"/>
          </p:cNvPicPr>
          <p:nvPr/>
        </p:nvPicPr>
        <p:blipFill>
          <a:blip r:embed="rId3"/>
          <a:stretch>
            <a:fillRect/>
          </a:stretch>
        </p:blipFill>
        <p:spPr>
          <a:xfrm>
            <a:off x="6248400" y="356998"/>
            <a:ext cx="2822693" cy="3060457"/>
          </a:xfrm>
          <a:prstGeom prst="rect">
            <a:avLst/>
          </a:prstGeom>
        </p:spPr>
      </p:pic>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25CDAB8120A40AC15CEC3DC92F26B" ma:contentTypeVersion="8" ma:contentTypeDescription="Create a new document." ma:contentTypeScope="" ma:versionID="9e392507abdd63351cbbcdd4a21b895b">
  <xsd:schema xmlns:xsd="http://www.w3.org/2001/XMLSchema" xmlns:xs="http://www.w3.org/2001/XMLSchema" xmlns:p="http://schemas.microsoft.com/office/2006/metadata/properties" xmlns:ns3="7af99eb8-62d3-4e41-bdcb-00b6955d7347" targetNamespace="http://schemas.microsoft.com/office/2006/metadata/properties" ma:root="true" ma:fieldsID="091274084d06ed5defbfd7e3c78b7947" ns3:_="">
    <xsd:import namespace="7af99eb8-62d3-4e41-bdcb-00b6955d73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99eb8-62d3-4e41-bdcb-00b6955d7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48D261-8E10-4FA6-B854-77B68838661D}">
  <ds:schemaRefs>
    <ds:schemaRef ds:uri="http://schemas.openxmlformats.org/package/2006/metadata/core-properties"/>
    <ds:schemaRef ds:uri="http://purl.org/dc/dcmitype/"/>
    <ds:schemaRef ds:uri="7af99eb8-62d3-4e41-bdcb-00b6955d7347"/>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3.xml><?xml version="1.0" encoding="utf-8"?>
<ds:datastoreItem xmlns:ds="http://schemas.openxmlformats.org/officeDocument/2006/customXml" ds:itemID="{BE3CD5C0-DDC7-4B20-B2BA-7D1918E4B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99eb8-62d3-4e41-bdcb-00b6955d7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1763</TotalTime>
  <Words>1912</Words>
  <Application>Microsoft Office PowerPoint</Application>
  <PresentationFormat>On-screen Show (4:3)</PresentationFormat>
  <Paragraphs>212</Paragraphs>
  <Slides>17</Slides>
  <Notes>14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Arial</vt:lpstr>
      <vt:lpstr>Arial Narrow</vt:lpstr>
      <vt:lpstr>Calibri</vt:lpstr>
      <vt:lpstr>Calibri Light</vt:lpstr>
      <vt:lpstr>Source Sans Pro</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Private Non-Profit Organizations</vt:lpstr>
      <vt:lpstr>Ineligible Entities</vt:lpstr>
      <vt:lpstr>How to Apply</vt:lpstr>
      <vt:lpstr>Submit Your Application  As Soon As Possible</vt:lpstr>
      <vt:lpstr>Assistance From SBA Partners</vt:lpstr>
      <vt:lpstr>SBA Disaster Loan Assistance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Clendenning, Tammie S.</cp:lastModifiedBy>
  <cp:revision>18</cp:revision>
  <dcterms:created xsi:type="dcterms:W3CDTF">2020-01-28T16:09:13Z</dcterms:created>
  <dcterms:modified xsi:type="dcterms:W3CDTF">2020-03-20T19:32:36Z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0x010100E3525CDAB8120A40AC15CEC3DC92F26B</vt:lpwstr>
  </property>
</Properties>
</file>